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71" r:id="rId4"/>
    <p:sldId id="257" r:id="rId5"/>
    <p:sldId id="285" r:id="rId6"/>
    <p:sldId id="258" r:id="rId7"/>
    <p:sldId id="266" r:id="rId8"/>
    <p:sldId id="286" r:id="rId9"/>
    <p:sldId id="287" r:id="rId10"/>
    <p:sldId id="281" r:id="rId11"/>
    <p:sldId id="288" r:id="rId12"/>
    <p:sldId id="292" r:id="rId13"/>
    <p:sldId id="290" r:id="rId14"/>
    <p:sldId id="293" r:id="rId15"/>
    <p:sldId id="291" r:id="rId16"/>
    <p:sldId id="295" r:id="rId17"/>
    <p:sldId id="289" r:id="rId18"/>
    <p:sldId id="294" r:id="rId19"/>
    <p:sldId id="262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71108" autoAdjust="0"/>
  </p:normalViewPr>
  <p:slideViewPr>
    <p:cSldViewPr snapToGrid="0">
      <p:cViewPr varScale="1">
        <p:scale>
          <a:sx n="43" d="100"/>
          <a:sy n="43" d="100"/>
        </p:scale>
        <p:origin x="21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C. </a:t>
            </a:r>
            <a:r>
              <a:rPr lang="en-US" i="1" dirty="0" err="1"/>
              <a:t>solmsi</a:t>
            </a:r>
            <a:r>
              <a:rPr lang="en-US" i="1" dirty="0"/>
              <a:t> </a:t>
            </a:r>
            <a:r>
              <a:rPr lang="en-US" dirty="0"/>
              <a:t>pollinates old world fig </a:t>
            </a:r>
            <a:r>
              <a:rPr lang="en-US" i="1" dirty="0" err="1"/>
              <a:t>Ficus</a:t>
            </a:r>
            <a:r>
              <a:rPr lang="en-US" i="1" dirty="0"/>
              <a:t> </a:t>
            </a:r>
            <a:r>
              <a:rPr lang="en-US" i="1" dirty="0" err="1"/>
              <a:t>hispida</a:t>
            </a:r>
            <a:r>
              <a:rPr lang="en-US" i="1" dirty="0"/>
              <a:t> </a:t>
            </a:r>
            <a:r>
              <a:rPr lang="en-US" dirty="0"/>
              <a:t>and dioecious. </a:t>
            </a:r>
          </a:p>
        </p:txBody>
      </p:sp>
    </p:spTree>
    <p:extLst>
      <p:ext uri="{BB962C8B-B14F-4D97-AF65-F5344CB8AC3E}">
        <p14:creationId xmlns:p14="http://schemas.microsoft.com/office/powerpoint/2010/main" val="3684067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2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u="none" strike="noStrike" dirty="0">
                <a:effectLst/>
              </a:rPr>
              <a:t>What OR recognizes: aromatics, terpenes, fatty acid derivatives, alcohols, esters</a:t>
            </a:r>
          </a:p>
          <a:p>
            <a:pPr marL="0" marR="0" lvl="0" indent="0" algn="ctr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What an OR looks like: </a:t>
            </a:r>
            <a:r>
              <a:rPr lang="en-US" sz="2000" b="1" u="none" strike="noStrike" dirty="0">
                <a:effectLst/>
              </a:rPr>
              <a:t>7 transmembrane domains, intracellular N terminus and extracellular C terminus</a:t>
            </a:r>
          </a:p>
          <a:p>
            <a:pPr marL="0" marR="0" lvl="0" indent="0" algn="ctr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u="none" strike="noStrike" dirty="0">
                <a:effectLst/>
              </a:rPr>
              <a:t>What it forms: ligand gated cation channel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LG4X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4 substitution matrices that are distribution free for site rates</a:t>
            </a:r>
          </a:p>
        </p:txBody>
      </p:sp>
    </p:spTree>
    <p:extLst>
      <p:ext uri="{BB962C8B-B14F-4D97-AF65-F5344CB8AC3E}">
        <p14:creationId xmlns:p14="http://schemas.microsoft.com/office/powerpoint/2010/main" val="111706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Image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donec quis nunc"/>
          <p:cNvSpPr txBox="1"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cel.2012.00054" TargetMode="External"/><Relationship Id="rId2" Type="http://schemas.openxmlformats.org/officeDocument/2006/relationships/hyperlink" Target="https://doi.org/10.1007/s00239-014-9633-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tif"/><Relationship Id="rId4" Type="http://schemas.openxmlformats.org/officeDocument/2006/relationships/hyperlink" Target="https://doi.org/10.1186/gb-2013-14-12-r14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ig Wasp Olfactory gene Evolution…"/>
          <p:cNvSpPr>
            <a:spLocks noGrp="1"/>
          </p:cNvSpPr>
          <p:nvPr>
            <p:ph type="title"/>
          </p:nvPr>
        </p:nvSpPr>
        <p:spPr>
          <a:xfrm>
            <a:off x="673100" y="1155700"/>
            <a:ext cx="11658600" cy="3568700"/>
          </a:xfrm>
          <a:prstGeom prst="rect">
            <a:avLst/>
          </a:prstGeom>
          <a:solidFill>
            <a:srgbClr val="619E5C">
              <a:alpha val="15000"/>
            </a:srgbClr>
          </a:solidFill>
        </p:spPr>
        <p:txBody>
          <a:bodyPr anchor="t">
            <a:normAutofit fontScale="90000"/>
          </a:bodyPr>
          <a:lstStyle/>
          <a:p>
            <a:pPr>
              <a:defRPr sz="4800" spc="96"/>
            </a:pPr>
            <a:r>
              <a:rPr dirty="0"/>
              <a:t>Fig Wasp Olfactory gene</a:t>
            </a:r>
            <a:r>
              <a:rPr lang="en-US" dirty="0"/>
              <a:t> </a:t>
            </a:r>
            <a:r>
              <a:rPr lang="en-US" dirty="0" err="1"/>
              <a:t>FaMily</a:t>
            </a:r>
            <a:r>
              <a:rPr lang="en-US"/>
              <a:t> OR</a:t>
            </a:r>
            <a:r>
              <a:t> </a:t>
            </a:r>
            <a:r>
              <a:rPr dirty="0"/>
              <a:t>Evolution</a:t>
            </a:r>
            <a:br>
              <a:rPr lang="en-US" dirty="0"/>
            </a:br>
            <a:br>
              <a:rPr lang="en-US" dirty="0"/>
            </a:br>
            <a:endParaRPr dirty="0"/>
          </a:p>
          <a:p>
            <a:pPr>
              <a:defRPr sz="3600" spc="72"/>
            </a:pPr>
            <a:r>
              <a:rPr dirty="0"/>
              <a:t>Devin Molnau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7585" y="4835577"/>
            <a:ext cx="6449630" cy="4291454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60" name="Illustration by Rui Tenreiro"/>
          <p:cNvSpPr txBox="1"/>
          <p:nvPr/>
        </p:nvSpPr>
        <p:spPr>
          <a:xfrm>
            <a:off x="9835523" y="8807450"/>
            <a:ext cx="2363454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400" b="1">
                <a:solidFill>
                  <a:srgbClr val="9A9A9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Illustration by Rui </a:t>
            </a:r>
            <a:r>
              <a:rPr dirty="0" err="1"/>
              <a:t>Tenreiro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DCE4A-7C65-46A2-BEDC-78B431A322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dirty="0"/>
              <a:t>Identify Olfactory genes and build trees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D580B-EA72-428C-A9F4-EC2589E2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2282B-9B43-4939-B67E-3DC0E6799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501016"/>
            <a:ext cx="11658600" cy="6157383"/>
          </a:xfrm>
        </p:spPr>
        <p:txBody>
          <a:bodyPr>
            <a:normAutofit/>
          </a:bodyPr>
          <a:lstStyle/>
          <a:p>
            <a:pPr marL="579119" lvl="1" indent="-289559" defTabSz="347472">
              <a:spcBef>
                <a:spcPts val="2500"/>
              </a:spcBef>
              <a:defRPr sz="2128" spc="42"/>
            </a:pPr>
            <a:r>
              <a:rPr lang="en-US" sz="2400" dirty="0"/>
              <a:t>Currently: Verify that we can match the literature</a:t>
            </a:r>
          </a:p>
          <a:p>
            <a:pPr marL="960119" lvl="2" indent="-289559" defTabSz="347472">
              <a:spcBef>
                <a:spcPts val="2500"/>
              </a:spcBef>
              <a:defRPr sz="2128" spc="42"/>
            </a:pPr>
            <a:r>
              <a:rPr lang="en-US" sz="2400" dirty="0"/>
              <a:t>Zhou et al. 2012</a:t>
            </a:r>
          </a:p>
          <a:p>
            <a:pPr marL="868680" lvl="2" indent="-289559" defTabSz="347472">
              <a:spcBef>
                <a:spcPts val="2500"/>
              </a:spcBef>
              <a:defRPr sz="2128" spc="42"/>
            </a:pPr>
            <a:r>
              <a:rPr lang="en-US" sz="2400" dirty="0"/>
              <a:t>Pull from: </a:t>
            </a:r>
            <a:r>
              <a:rPr lang="en-US" sz="2400" dirty="0">
                <a:latin typeface="Avenir Book Oblique"/>
                <a:ea typeface="Avenir Book Oblique"/>
                <a:cs typeface="Avenir Book Oblique"/>
                <a:sym typeface="Avenir Book Oblique"/>
              </a:rPr>
              <a:t>Apis mellifera (Western honey bee), </a:t>
            </a:r>
            <a:r>
              <a:rPr lang="en-US" sz="2400" dirty="0" err="1">
                <a:latin typeface="Avenir Book Oblique"/>
                <a:ea typeface="Avenir Book Oblique"/>
                <a:cs typeface="Avenir Book Oblique"/>
                <a:sym typeface="Avenir Book Oblique"/>
              </a:rPr>
              <a:t>Camponotus</a:t>
            </a:r>
            <a:r>
              <a:rPr lang="en-US" sz="2400" dirty="0">
                <a:latin typeface="Avenir Book Oblique"/>
                <a:ea typeface="Avenir Book Oblique"/>
                <a:cs typeface="Avenir Book Oblique"/>
                <a:sym typeface="Avenir Book Oblique"/>
              </a:rPr>
              <a:t> floridanus (ant), Nasonia vitripennis (jewel wasp), Ceratosolen solmsi (Old World fig wasp), </a:t>
            </a:r>
            <a:r>
              <a:rPr lang="en-US" sz="2400" dirty="0" err="1">
                <a:latin typeface="Avenir Book Oblique"/>
                <a:ea typeface="Avenir Book Oblique"/>
                <a:cs typeface="Avenir Book Oblique"/>
                <a:sym typeface="Avenir Book Oblique"/>
              </a:rPr>
              <a:t>Trichogramma</a:t>
            </a:r>
            <a:r>
              <a:rPr lang="en-US" sz="2400" dirty="0">
                <a:latin typeface="Avenir Book Oblique"/>
                <a:ea typeface="Avenir Book Oblique"/>
                <a:cs typeface="Avenir Book Oblique"/>
                <a:sym typeface="Avenir Book Oblique"/>
              </a:rPr>
              <a:t> </a:t>
            </a:r>
            <a:r>
              <a:rPr lang="en-US" sz="2400" dirty="0" err="1">
                <a:latin typeface="Avenir Book Oblique"/>
                <a:ea typeface="Avenir Book Oblique"/>
                <a:cs typeface="Avenir Book Oblique"/>
                <a:sym typeface="Avenir Book Oblique"/>
              </a:rPr>
              <a:t>pretiosum</a:t>
            </a:r>
            <a:r>
              <a:rPr lang="en-US" sz="2400" dirty="0">
                <a:latin typeface="Avenir Book Oblique"/>
                <a:ea typeface="Avenir Book Oblique"/>
                <a:cs typeface="Avenir Book Oblique"/>
                <a:sym typeface="Avenir Book Oblique"/>
              </a:rPr>
              <a:t>(parasitic wasp), </a:t>
            </a:r>
            <a:r>
              <a:rPr lang="en-US" sz="2400" dirty="0" err="1">
                <a:latin typeface="Avenir Book Oblique"/>
                <a:ea typeface="Avenir Book Oblique"/>
                <a:cs typeface="Avenir Book Oblique"/>
                <a:sym typeface="Avenir Book Oblique"/>
              </a:rPr>
              <a:t>Copidosoma</a:t>
            </a:r>
            <a:r>
              <a:rPr lang="en-US" sz="2400" dirty="0">
                <a:latin typeface="Avenir Book Oblique"/>
                <a:ea typeface="Avenir Book Oblique"/>
                <a:cs typeface="Avenir Book Oblique"/>
                <a:sym typeface="Avenir Book Oblique"/>
              </a:rPr>
              <a:t> floridanus (parasitic wasp)</a:t>
            </a:r>
          </a:p>
          <a:p>
            <a:pPr marL="579119" lvl="1" indent="-289559" defTabSz="347472">
              <a:spcBef>
                <a:spcPts val="2500"/>
              </a:spcBef>
              <a:defRPr sz="2128" spc="42"/>
            </a:pPr>
            <a:r>
              <a:rPr lang="en-US" sz="2400" dirty="0" err="1">
                <a:sym typeface="Wingdings" panose="05000000000000000000" pitchFamily="2" charset="2"/>
              </a:rPr>
              <a:t>msa</a:t>
            </a:r>
            <a:r>
              <a:rPr lang="en-US" sz="2400" dirty="0">
                <a:sym typeface="Wingdings" panose="05000000000000000000" pitchFamily="2" charset="2"/>
              </a:rPr>
              <a:t> MUSCLE</a:t>
            </a:r>
          </a:p>
          <a:p>
            <a:pPr marL="579119" lvl="1" indent="-289559" defTabSz="347472">
              <a:spcBef>
                <a:spcPts val="2500"/>
              </a:spcBef>
              <a:defRPr sz="2128" spc="42"/>
            </a:pPr>
            <a:r>
              <a:rPr lang="en-US" sz="2400" dirty="0">
                <a:sym typeface="Wingdings" panose="05000000000000000000" pitchFamily="2" charset="2"/>
              </a:rPr>
              <a:t>Maximum likelihood  </a:t>
            </a:r>
            <a:r>
              <a:rPr lang="en-US" sz="2400" dirty="0" err="1">
                <a:sym typeface="Wingdings" panose="05000000000000000000" pitchFamily="2" charset="2"/>
              </a:rPr>
              <a:t>RAxML</a:t>
            </a:r>
            <a:endParaRPr lang="en-US" sz="2400" dirty="0">
              <a:sym typeface="Wingdings" panose="05000000000000000000" pitchFamily="2" charset="2"/>
            </a:endParaRPr>
          </a:p>
          <a:p>
            <a:pPr marL="1341119" lvl="3" indent="-289559" defTabSz="347472">
              <a:spcBef>
                <a:spcPts val="2500"/>
              </a:spcBef>
              <a:defRPr sz="2128" spc="42"/>
            </a:pPr>
            <a:r>
              <a:rPr lang="en-US" sz="2400" dirty="0">
                <a:sym typeface="Wingdings" panose="05000000000000000000" pitchFamily="2" charset="2"/>
              </a:rPr>
              <a:t>Model LG4X </a:t>
            </a:r>
          </a:p>
          <a:p>
            <a:pPr marL="1341119" lvl="3" indent="-289559" defTabSz="347472">
              <a:spcBef>
                <a:spcPts val="2500"/>
              </a:spcBef>
              <a:defRPr sz="2128" spc="42"/>
            </a:pPr>
            <a:r>
              <a:rPr lang="en-US" sz="2400" dirty="0">
                <a:sym typeface="Wingdings" panose="05000000000000000000" pitchFamily="2" charset="2"/>
              </a:rPr>
              <a:t>100 bootstrap iterations</a:t>
            </a:r>
          </a:p>
          <a:p>
            <a:pPr marL="579119" lvl="1" indent="-289559" defTabSz="347472">
              <a:spcBef>
                <a:spcPts val="2500"/>
              </a:spcBef>
              <a:defRPr sz="2128" spc="42"/>
            </a:pPr>
            <a:r>
              <a:rPr lang="en-US" sz="2400" dirty="0"/>
              <a:t>Visualizing the tree </a:t>
            </a:r>
            <a:r>
              <a:rPr lang="en-US" sz="2400" dirty="0">
                <a:sym typeface="Wingdings" panose="05000000000000000000" pitchFamily="2" charset="2"/>
              </a:rPr>
              <a:t> 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63184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>
            <a:extLst>
              <a:ext uri="{FF2B5EF4-FFF2-40B4-BE49-F238E27FC236}">
                <a16:creationId xmlns:a16="http://schemas.microsoft.com/office/drawing/2014/main" id="{35612102-1697-4754-974A-9D2A691F3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2" y="615980"/>
            <a:ext cx="10987776" cy="61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43861BD-2691-4401-9D46-FDAAC6B0E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512" y="6814212"/>
            <a:ext cx="1098777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Recreating the reference hymenopteran odorant receptor tree from Zhou et al(Zhou et al., 2012b). Tree of odorant receptors built using MUSCLE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RAxML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bootstrap iteration 100 times  and LG4X as a model. The trees are colors according to the clades described in the Zhou paper. The phylogeny includes all known odorant receptors sequences  from reference hymenopteran species: from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Apis mellifera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(western honey bee),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Nasonia vitripennis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(non-fig-related parasitic wasp),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Camponotus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floridanus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(Florida Carpenter ant),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Harpegnathos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saltator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(Indian jumping ant),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Linepithema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(argentine ant), and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Pogonomyrmex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barbatus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(harvester ant)(H. M. Robertson et al., 2010; Hugh M Robertson &amp;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Wanner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2006; C. D. Smith et al., 2011; C. R. Smith et al., 2011; Zhou et al., 2012a).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460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39B440-AEC3-4F1B-9215-9FF01A812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87" y="933450"/>
            <a:ext cx="9420225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8877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36D56-2C57-4AF2-9EA8-8AA7E4BF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24" y="896470"/>
            <a:ext cx="11103175" cy="81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612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98E8EA-08E6-4391-89C3-09E8AB9F1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A09AE5-71AD-408A-BF8C-DA400D4A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OR Genes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0EAB0-BCBF-443E-AF7D-5A436E2FA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Attempt</a:t>
            </a:r>
            <a:r>
              <a:rPr lang="en-US" dirty="0">
                <a:sym typeface="Wingdings" panose="05000000000000000000" pitchFamily="2" charset="2"/>
              </a:rPr>
              <a:t> using genome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Assembled and trimmed using </a:t>
            </a:r>
            <a:r>
              <a:rPr lang="en-US" dirty="0" err="1">
                <a:sym typeface="Wingdings" panose="05000000000000000000" pitchFamily="2" charset="2"/>
              </a:rPr>
              <a:t>platanus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Fragmented genes introns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Second Attempt  transcriptomes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 theory no introns, unless pre-mRNA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915521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45DDE-B6E2-4ADE-AD9E-BC86BFC7A2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dirty="0"/>
              <a:t>BLASTX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FC3163-1F49-4873-BE59-2AB19046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OR Genes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4B86057-FF4B-4E85-BD2F-1BCBC0579EF4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35" y="5950102"/>
            <a:ext cx="10969065" cy="282412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34812A-767C-43A8-9478-4FBA6DE4C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82935"/>
              </p:ext>
            </p:extLst>
          </p:nvPr>
        </p:nvGraphicFramePr>
        <p:xfrm>
          <a:off x="379505" y="1989176"/>
          <a:ext cx="12245789" cy="28067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5121">
                  <a:extLst>
                    <a:ext uri="{9D8B030D-6E8A-4147-A177-3AD203B41FA5}">
                      <a16:colId xmlns:a16="http://schemas.microsoft.com/office/drawing/2014/main" val="2255796181"/>
                    </a:ext>
                  </a:extLst>
                </a:gridCol>
                <a:gridCol w="1550695">
                  <a:extLst>
                    <a:ext uri="{9D8B030D-6E8A-4147-A177-3AD203B41FA5}">
                      <a16:colId xmlns:a16="http://schemas.microsoft.com/office/drawing/2014/main" val="1375203869"/>
                    </a:ext>
                  </a:extLst>
                </a:gridCol>
                <a:gridCol w="1422346">
                  <a:extLst>
                    <a:ext uri="{9D8B030D-6E8A-4147-A177-3AD203B41FA5}">
                      <a16:colId xmlns:a16="http://schemas.microsoft.com/office/drawing/2014/main" val="2995821229"/>
                    </a:ext>
                  </a:extLst>
                </a:gridCol>
                <a:gridCol w="1422346">
                  <a:extLst>
                    <a:ext uri="{9D8B030D-6E8A-4147-A177-3AD203B41FA5}">
                      <a16:colId xmlns:a16="http://schemas.microsoft.com/office/drawing/2014/main" val="153558022"/>
                    </a:ext>
                  </a:extLst>
                </a:gridCol>
                <a:gridCol w="1473424">
                  <a:extLst>
                    <a:ext uri="{9D8B030D-6E8A-4147-A177-3AD203B41FA5}">
                      <a16:colId xmlns:a16="http://schemas.microsoft.com/office/drawing/2014/main" val="3670702577"/>
                    </a:ext>
                  </a:extLst>
                </a:gridCol>
                <a:gridCol w="1473424">
                  <a:extLst>
                    <a:ext uri="{9D8B030D-6E8A-4147-A177-3AD203B41FA5}">
                      <a16:colId xmlns:a16="http://schemas.microsoft.com/office/drawing/2014/main" val="2707934248"/>
                    </a:ext>
                  </a:extLst>
                </a:gridCol>
                <a:gridCol w="1444609">
                  <a:extLst>
                    <a:ext uri="{9D8B030D-6E8A-4147-A177-3AD203B41FA5}">
                      <a16:colId xmlns:a16="http://schemas.microsoft.com/office/drawing/2014/main" val="2105376590"/>
                    </a:ext>
                  </a:extLst>
                </a:gridCol>
                <a:gridCol w="1783824">
                  <a:extLst>
                    <a:ext uri="{9D8B030D-6E8A-4147-A177-3AD203B41FA5}">
                      <a16:colId xmlns:a16="http://schemas.microsoft.com/office/drawing/2014/main" val="631988804"/>
                    </a:ext>
                  </a:extLst>
                </a:gridCol>
              </a:tblGrid>
              <a:tr h="1064635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Odorant Receptors in the fig wasps of </a:t>
                      </a:r>
                      <a:r>
                        <a:rPr lang="en-US" sz="1800" dirty="0" err="1">
                          <a:effectLst/>
                        </a:rPr>
                        <a:t>Ficus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petiolaris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99224"/>
                  </a:ext>
                </a:extLst>
              </a:tr>
              <a:tr h="8710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Pegoscapus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Aepocerus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Het1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Het2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Idarnes</a:t>
                      </a:r>
                      <a:r>
                        <a:rPr lang="en-US" sz="1600" dirty="0">
                          <a:effectLst/>
                        </a:rPr>
                        <a:t> SO1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Idarnes SO2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Idarnes</a:t>
                      </a:r>
                      <a:r>
                        <a:rPr lang="en-US" sz="1600" dirty="0">
                          <a:effectLst/>
                        </a:rPr>
                        <a:t> LO1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Physothorax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839491"/>
                  </a:ext>
                </a:extLst>
              </a:tr>
              <a:tr h="8710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13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13</a:t>
                      </a:r>
                      <a:endParaRPr lang="en-U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21</a:t>
                      </a:r>
                      <a:endParaRPr lang="en-U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35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39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18</a:t>
                      </a:r>
                      <a:endParaRPr lang="en-US" sz="3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3432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164C3A6-3AC4-4E34-B026-874399DA0947}"/>
              </a:ext>
            </a:extLst>
          </p:cNvPr>
          <p:cNvSpPr/>
          <p:nvPr/>
        </p:nvSpPr>
        <p:spPr>
          <a:xfrm>
            <a:off x="1075765" y="5084929"/>
            <a:ext cx="11255935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1: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identified odorant receptor protein sequences from transcriptomes in pollinators and non-pollinators in the 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Ficus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petiolaris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system. First pass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127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02691E-F6C0-458F-90B4-2A52CC5F8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35BE01-ADC2-4A4B-B56C-55EE7F0A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0CABB-F954-4B75-B5B9-8BA35F9A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795337"/>
            <a:ext cx="11468100" cy="81629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CF64A-E636-41FD-BE02-D4EDFA83B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147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6065D3-82FE-4ECC-B180-82486B971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40765"/>
            <a:ext cx="11658600" cy="749300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FFB8F-B037-40A5-8546-785A770C5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Genome still too </a:t>
            </a:r>
            <a:r>
              <a:rPr lang="en-US" dirty="0" err="1"/>
              <a:t>fragemented</a:t>
            </a:r>
            <a:endParaRPr lang="en-US" dirty="0"/>
          </a:p>
          <a:p>
            <a:r>
              <a:rPr lang="en-US" dirty="0" err="1"/>
              <a:t>MrBayes</a:t>
            </a:r>
            <a:r>
              <a:rPr lang="en-US" dirty="0"/>
              <a:t> doesn’t like protein Z</a:t>
            </a:r>
          </a:p>
          <a:p>
            <a:r>
              <a:rPr lang="en-US" dirty="0" err="1"/>
              <a:t>RevBayes</a:t>
            </a:r>
            <a:r>
              <a:rPr lang="en-US" dirty="0">
                <a:sym typeface="Wingdings" panose="05000000000000000000" pitchFamily="2" charset="2"/>
              </a:rPr>
              <a:t> does this take proteins?</a:t>
            </a:r>
            <a:endParaRPr lang="en-US" dirty="0"/>
          </a:p>
          <a:p>
            <a:r>
              <a:rPr lang="en-US" dirty="0"/>
              <a:t>LG4X takes forever</a:t>
            </a:r>
          </a:p>
          <a:p>
            <a:pPr lvl="1"/>
            <a:r>
              <a:rPr lang="en-US" dirty="0"/>
              <a:t>Running for 3 weeks on speedy…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81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B46732-3F1D-4FAC-B570-0AB825468A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838C0-3DFF-4592-A0CD-CE40063D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FutURE</a:t>
            </a:r>
            <a:r>
              <a:rPr lang="en-US" dirty="0"/>
              <a:t>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56987-F6D8-4B97-B4D2-258E55DFA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maximum likelihood longer</a:t>
            </a:r>
          </a:p>
          <a:p>
            <a:r>
              <a:rPr lang="en-US" dirty="0"/>
              <a:t>Bayesian method that takes in protein</a:t>
            </a:r>
          </a:p>
          <a:p>
            <a:pPr lvl="3"/>
            <a:r>
              <a:rPr lang="en-US" dirty="0"/>
              <a:t>Compare to maximum likelihood</a:t>
            </a:r>
          </a:p>
          <a:p>
            <a:r>
              <a:rPr lang="en-US" dirty="0"/>
              <a:t>Introduce a partitioned model to maximum likelihood model</a:t>
            </a:r>
          </a:p>
          <a:p>
            <a:r>
              <a:rPr lang="en-US" dirty="0"/>
              <a:t>More thorough searching for genes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Iterative passes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HMMER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767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ources"/>
          <p:cNvSpPr txBox="1">
            <a:spLocks noGrp="1"/>
          </p:cNvSpPr>
          <p:nvPr>
            <p:ph type="title"/>
          </p:nvPr>
        </p:nvSpPr>
        <p:spPr>
          <a:xfrm>
            <a:off x="673100" y="584200"/>
            <a:ext cx="11658600" cy="1618159"/>
          </a:xfrm>
          <a:prstGeom prst="rect">
            <a:avLst/>
          </a:prstGeom>
        </p:spPr>
        <p:txBody>
          <a:bodyPr anchor="ctr"/>
          <a:lstStyle>
            <a:lvl1pPr>
              <a:defRPr sz="4800" spc="96"/>
            </a:lvl1pPr>
          </a:lstStyle>
          <a:p>
            <a:r>
              <a:rPr lang="en-US" dirty="0"/>
              <a:t>Work cited</a:t>
            </a:r>
            <a:endParaRPr dirty="0"/>
          </a:p>
        </p:txBody>
      </p:sp>
      <p:sp>
        <p:nvSpPr>
          <p:cNvPr id="184" name="Illustration: http://www.newyorker.com/tech/elements/love-the-fig…"/>
          <p:cNvSpPr txBox="1">
            <a:spLocks noGrp="1"/>
          </p:cNvSpPr>
          <p:nvPr>
            <p:ph type="body" sz="quarter" idx="1"/>
          </p:nvPr>
        </p:nvSpPr>
        <p:spPr>
          <a:xfrm>
            <a:off x="673100" y="2387600"/>
            <a:ext cx="11658600" cy="332616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Tx/>
              <a:buSzTx/>
              <a:defRPr sz="140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Illustration: http://www.newyorker.com/tech/elements/love-the-fig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 err="1"/>
              <a:t>Agger</a:t>
            </a:r>
            <a:r>
              <a:rPr lang="en-US" sz="800" dirty="0"/>
              <a:t>, S. a, Lopez-Gallego, F., </a:t>
            </a:r>
            <a:r>
              <a:rPr lang="en-US" sz="800" dirty="0" err="1"/>
              <a:t>Hoye</a:t>
            </a:r>
            <a:r>
              <a:rPr lang="en-US" sz="800" dirty="0"/>
              <a:t>, T. R., &amp; Schmidt-</a:t>
            </a:r>
            <a:r>
              <a:rPr lang="en-US" sz="800" dirty="0" err="1"/>
              <a:t>Dannert</a:t>
            </a:r>
            <a:r>
              <a:rPr lang="en-US" sz="800" dirty="0"/>
              <a:t>, C. (2008). Identification of sesquiterpene synthases from </a:t>
            </a:r>
            <a:r>
              <a:rPr lang="en-US" sz="800" i="1" dirty="0" err="1"/>
              <a:t>Nostoc</a:t>
            </a:r>
            <a:r>
              <a:rPr lang="en-US" sz="800" i="1" dirty="0"/>
              <a:t> </a:t>
            </a:r>
            <a:r>
              <a:rPr lang="en-US" sz="800" i="1" dirty="0" err="1"/>
              <a:t>punctiforme</a:t>
            </a:r>
            <a:r>
              <a:rPr lang="en-US" sz="800" dirty="0"/>
              <a:t> PCC 73102 and </a:t>
            </a:r>
            <a:r>
              <a:rPr lang="en-US" sz="800" i="1" dirty="0" err="1"/>
              <a:t>Nostoc</a:t>
            </a:r>
            <a:r>
              <a:rPr lang="en-US" sz="800" dirty="0"/>
              <a:t> sp. strain PCC 7120.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Bergstrom, C. T., &amp;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Lachmann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M. (2003). The Red King effect: When the slowest runner wins the coevolutionary race.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Proceedings of the National Academy of Sciences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100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(2), 593–598. https://doi.org/10.1073/pnas.0134966100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Engsontia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P.,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Sangket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U.,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Chotigeat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W., &amp;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Satasook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C. (2014). Molecular evolution of the odorant and gustatory receptor genes in lepidopteran insects: Implications for their adaptation and speciation.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Journal of Molecular Evolution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79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(1–2), 21–39. 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  <a:hlinkClick r:id="rId2"/>
              </a:rPr>
              <a:t>https://doi.org/10.1007/s00239-014-9633-0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New times roman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Galil, J., &amp;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Eisikowitch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D. (1968). On the Pollination Ecology of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Ficus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Sycomorus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 in East Africa.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Ecology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49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(2), 259–269. https://doi.org/10.2307/1934454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Getahun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M. N.,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Wicher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D., Hansson, B. S., &amp; Olsson, S. B. (2012). Temporal response dynamics of Drosophila olfactory sensory neurons depends on receptor type and response polarity.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Frontiers in Cellular Neuroscience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6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(November), 1–11. 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  <a:hlinkClick r:id="rId3"/>
              </a:rPr>
              <a:t>https://doi.org/10.3389/fncel.2012.00054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New times roman"/>
            </a:endParaRPr>
          </a:p>
          <a:p>
            <a:pPr>
              <a:spcBef>
                <a:spcPts val="0"/>
              </a:spcBef>
            </a:pPr>
            <a:r>
              <a:rPr lang="en-US" sz="800" dirty="0">
                <a:latin typeface="New times roman"/>
              </a:rPr>
              <a:t>Kruse, S., Zhao, R., Smith, D., &amp; Jones, D. (2003). Structure of a specific alcohol-binding site defined by the odorant binding protein LUSH from Drosophila melanogaster. </a:t>
            </a:r>
            <a:r>
              <a:rPr lang="en-US" sz="800" i="1" dirty="0" err="1">
                <a:latin typeface="New times roman"/>
              </a:rPr>
              <a:t>NAt</a:t>
            </a:r>
            <a:r>
              <a:rPr lang="en-US" sz="800" i="1" dirty="0">
                <a:latin typeface="New times roman"/>
              </a:rPr>
              <a:t> Struct </a:t>
            </a:r>
            <a:r>
              <a:rPr lang="en-US" sz="800" i="1" dirty="0" err="1">
                <a:latin typeface="New times roman"/>
              </a:rPr>
              <a:t>Biol</a:t>
            </a:r>
            <a:r>
              <a:rPr lang="en-US" sz="800" dirty="0">
                <a:latin typeface="New times roman"/>
              </a:rPr>
              <a:t>, </a:t>
            </a:r>
            <a:r>
              <a:rPr lang="en-US" sz="800" i="1" dirty="0">
                <a:latin typeface="New times roman"/>
              </a:rPr>
              <a:t>10</a:t>
            </a:r>
            <a:r>
              <a:rPr lang="en-US" sz="800" dirty="0">
                <a:latin typeface="New times roman"/>
              </a:rPr>
              <a:t>(9), 694–700. https://doi.org/10.1038/nsb960</a:t>
            </a:r>
          </a:p>
          <a:p>
            <a:pPr>
              <a:spcBef>
                <a:spcPts val="0"/>
              </a:spcBef>
            </a:pPr>
            <a:r>
              <a:rPr lang="en-US" sz="800" dirty="0" err="1">
                <a:latin typeface="New times roman"/>
              </a:rPr>
              <a:t>Lartigue</a:t>
            </a:r>
            <a:r>
              <a:rPr lang="en-US" sz="800" dirty="0">
                <a:latin typeface="New times roman"/>
              </a:rPr>
              <a:t>, A., </a:t>
            </a:r>
            <a:r>
              <a:rPr lang="en-US" sz="800" dirty="0" err="1">
                <a:latin typeface="New times roman"/>
              </a:rPr>
              <a:t>Campanacci</a:t>
            </a:r>
            <a:r>
              <a:rPr lang="en-US" sz="800" dirty="0">
                <a:latin typeface="New times roman"/>
              </a:rPr>
              <a:t>, V., Roussel, A., Larsson, A. M., Alwyn Jones, T., </a:t>
            </a:r>
            <a:r>
              <a:rPr lang="en-US" sz="800" dirty="0" err="1">
                <a:latin typeface="New times roman"/>
              </a:rPr>
              <a:t>Tegoni</a:t>
            </a:r>
            <a:r>
              <a:rPr lang="en-US" sz="800" dirty="0">
                <a:latin typeface="New times roman"/>
              </a:rPr>
              <a:t>, M., &amp; </a:t>
            </a:r>
            <a:r>
              <a:rPr lang="en-US" sz="800" dirty="0" err="1">
                <a:latin typeface="New times roman"/>
              </a:rPr>
              <a:t>Cambillau</a:t>
            </a:r>
            <a:r>
              <a:rPr lang="en-US" sz="800" dirty="0">
                <a:latin typeface="New times roman"/>
              </a:rPr>
              <a:t>, C. (2002). X-ray structure and ligand binding study of a moth chemosensory protein. </a:t>
            </a:r>
            <a:r>
              <a:rPr lang="en-US" sz="800" i="1" dirty="0">
                <a:latin typeface="New times roman"/>
              </a:rPr>
              <a:t>Journal of Biological Chemistry</a:t>
            </a:r>
            <a:r>
              <a:rPr lang="en-US" sz="800" dirty="0">
                <a:latin typeface="New times roman"/>
              </a:rPr>
              <a:t>, </a:t>
            </a:r>
            <a:r>
              <a:rPr lang="en-US" sz="800" i="1" dirty="0">
                <a:latin typeface="New times roman"/>
              </a:rPr>
              <a:t>277</a:t>
            </a:r>
            <a:r>
              <a:rPr lang="en-US" sz="800" dirty="0">
                <a:latin typeface="New times roman"/>
              </a:rPr>
              <a:t>(35), 32094–32098. https://doi.org/10.1074/jbc.M204371200</a:t>
            </a:r>
          </a:p>
          <a:p>
            <a:pPr>
              <a:spcBef>
                <a:spcPts val="0"/>
              </a:spcBef>
            </a:pPr>
            <a:r>
              <a:rPr lang="en-US" sz="800" dirty="0">
                <a:latin typeface="New times roman"/>
              </a:rPr>
              <a:t>Leal, W. S. (2013). Odorant Reception in Insects : Roles of Receptors , Binding Proteins , and Degrading Enzymes. </a:t>
            </a:r>
            <a:r>
              <a:rPr lang="en-US" sz="800" i="1" dirty="0">
                <a:latin typeface="New times roman"/>
              </a:rPr>
              <a:t>Annual Review of Entomology Is</a:t>
            </a:r>
            <a:r>
              <a:rPr lang="en-US" sz="800" dirty="0">
                <a:latin typeface="New times roman"/>
              </a:rPr>
              <a:t>, </a:t>
            </a:r>
            <a:r>
              <a:rPr lang="en-US" sz="800" i="1" dirty="0">
                <a:latin typeface="New times roman"/>
              </a:rPr>
              <a:t>58</a:t>
            </a:r>
            <a:r>
              <a:rPr lang="en-US" sz="800" dirty="0">
                <a:latin typeface="New times roman"/>
              </a:rPr>
              <a:t>, 373–391. https://doi.org/10.1146/annurev-ento-120811-153635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New times roman"/>
            </a:endParaRPr>
          </a:p>
          <a:p>
            <a:pPr>
              <a:spcBef>
                <a:spcPts val="0"/>
              </a:spcBef>
            </a:pP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Montagné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N., De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Fouchier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A., Newcomb, R. D., &amp;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Jacquin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-Joly, E. (2015). Advances in the identification and characterization of olfactory receptors in insects.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Progress in Molecular Biology and Translational Science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130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55–80. https://doi.org/10.1016/bs.pmbts.2014.11.003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Nakagawa, T., Pellegrino, M., Sato, K.,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Vosshall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L. B., &amp;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Touhara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K. (2012). Amino acid residues contributing to function of the heteromeric insect olfactory receptor complex. </a:t>
            </a:r>
            <a:r>
              <a:rPr lang="en-US" sz="800" i="1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PLoS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 ONE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7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(3). https://doi.org/10.1371/journal.pone.0032372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Nason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J. D.,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Herre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E. A., &amp; Hamrick, J. L. (1998). The breeding structure of a tropical keystone plant resource.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Nature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391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(6668), 685–687. https://doi.org/10.1038/35607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Rytz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R.,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Croset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V., &amp; Benton, R. (2013). Ionotropic Receptors (IRs): Chemosensory ionotropic glutamate receptors in Drosophila and beyond.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Insect Biochemistry and Molecular Biology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43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(9), 888–897. https://doi.org/10.1016/j.ibmb.2013.02.007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Sato, K., Pellegrino, M., Nakagawa, T., Nakagawa, T.,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Vosshall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L. B., &amp;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Touhara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K. (2008). Insect olfactory receptors are heteromeric ligand-gated ion channels.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Nature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452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(7190), 1002–1006. https://doi.org/10.1038/nature06850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Silbering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A. F.,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Rytz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R.,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Grosjean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Y.,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Abuin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L.,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Ramdya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P.,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Jefferis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G. S. X. E., &amp; Benton, R. (2011). Complementary Function and Integrated Wiring of the Evolutionarily Distinct Drosophila Olfactory Subsystems.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Journal of Neuroscience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31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(38), 13357–13375. https://doi.org/10.1523/JNEUROSCI.2360-11.2011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Vieira, F. G., &amp;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Rozas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J. (2011). Comparative genomics of the odorant-binding and chemosensory protein gene families across the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arthropoda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: Origin and evolutionary history of the chemosensory system.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Genome Biology and Evolution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3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(1), 476–490. https://doi.org/10.1093/gbe/evr033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Weiblen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G. D. (2002). How to be a fig wasp.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Annual Review of Entomology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47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299–330.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Wicher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D. (2015).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Olfactory signaling in insects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Progress in Molecular Biology and Translational Science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 (1st ed., Vol. 130). Elsevier Inc. https://doi.org/10.1016/bs.pmbts.2014.11.002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Xiao, J.-H., Yue, Z., Jia, L.-Y., Yang, X.-H.,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  <a:latin typeface="New times roman"/>
              </a:rPr>
              <a:t>Niu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, L.-H., Wang, Z., … Huang, D.-W. (2013). Obligate mutualism within a host drives the extreme specialization of a fig wasp genome. </a:t>
            </a:r>
            <a:r>
              <a:rPr lang="en-US" sz="800" i="1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Genome Biology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</a:rPr>
              <a:t>. 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New times roman"/>
                <a:hlinkClick r:id="rId4"/>
              </a:rPr>
              <a:t>https://doi.org/10.1186/gb-2013-14-12-r141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New times roman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800" dirty="0">
                <a:latin typeface="New times roman"/>
              </a:rPr>
              <a:t>Zhou, X., Slone, J. D., </a:t>
            </a:r>
            <a:r>
              <a:rPr lang="en-US" sz="800" dirty="0" err="1">
                <a:latin typeface="New times roman"/>
              </a:rPr>
              <a:t>Rokas</a:t>
            </a:r>
            <a:r>
              <a:rPr lang="en-US" sz="800" dirty="0">
                <a:latin typeface="New times roman"/>
              </a:rPr>
              <a:t>, A., Berger, S. L., Liebig, J., Ray, A., … </a:t>
            </a:r>
            <a:r>
              <a:rPr lang="en-US" sz="800" dirty="0" err="1">
                <a:latin typeface="New times roman"/>
              </a:rPr>
              <a:t>Zwiebel</a:t>
            </a:r>
            <a:r>
              <a:rPr lang="en-US" sz="800" dirty="0">
                <a:latin typeface="New times roman"/>
              </a:rPr>
              <a:t>, L. J. (2012). Phylogenetic and Transcriptomic Analysis of Chemosensory Receptors in a Pair of Divergent Ant Species Reveals Sex-Specific Signatures of Odor Coding. </a:t>
            </a:r>
            <a:r>
              <a:rPr lang="en-US" sz="800" i="1" dirty="0" err="1">
                <a:latin typeface="New times roman"/>
              </a:rPr>
              <a:t>PLoS</a:t>
            </a:r>
            <a:r>
              <a:rPr lang="en-US" sz="800" i="1" dirty="0">
                <a:latin typeface="New times roman"/>
              </a:rPr>
              <a:t> Genetics</a:t>
            </a:r>
            <a:r>
              <a:rPr lang="en-US" sz="800" dirty="0">
                <a:latin typeface="New times roman"/>
              </a:rPr>
              <a:t>, </a:t>
            </a:r>
            <a:r>
              <a:rPr lang="en-US" sz="800" i="1" dirty="0">
                <a:latin typeface="New times roman"/>
              </a:rPr>
              <a:t>8</a:t>
            </a:r>
            <a:r>
              <a:rPr lang="en-US" sz="800" dirty="0">
                <a:latin typeface="New times roman"/>
              </a:rPr>
              <a:t>(8). https://doi.org/10.1371/journal.pgen.1002930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" dirty="0">
              <a:solidFill>
                <a:schemeClr val="tx2">
                  <a:lumMod val="50000"/>
                </a:schemeClr>
              </a:solidFill>
              <a:latin typeface="New times roman"/>
            </a:endParaRP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10877" y="6803326"/>
            <a:ext cx="5183046" cy="1784607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86" name="https://i.ytimg.com/vi/4tysZPU9w_c/maxresdefault.jpg"/>
          <p:cNvSpPr txBox="1"/>
          <p:nvPr/>
        </p:nvSpPr>
        <p:spPr>
          <a:xfrm>
            <a:off x="5025929" y="8587933"/>
            <a:ext cx="2952942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900"/>
            </a:lvl1pPr>
          </a:lstStyle>
          <a:p>
            <a:r>
              <a:rPr dirty="0"/>
              <a:t>https://i.ytimg.com/vi/4tysZPU9w_c/maxresdefault.jpg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6FA15-01B4-49B4-8EFE-95CD4ADE7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808383"/>
            <a:ext cx="11658600" cy="1227483"/>
          </a:xfrm>
          <a:solidFill>
            <a:schemeClr val="accent3">
              <a:lumMod val="40000"/>
              <a:lumOff val="60000"/>
              <a:alpha val="27000"/>
            </a:schemeClr>
          </a:solidFill>
          <a:effectLst>
            <a:reflection endPos="0" dist="50800" dir="5400000" sy="-100000" algn="bl" rotWithShape="0"/>
          </a:effectLst>
        </p:spPr>
        <p:txBody>
          <a:bodyPr anchor="ctr"/>
          <a:lstStyle/>
          <a:p>
            <a:r>
              <a:rPr lang="en-US" dirty="0" err="1"/>
              <a:t>outlINE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4F9D4-427B-418F-81B2-EBE8D5641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387600"/>
            <a:ext cx="5349328" cy="6451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Introduction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Host-pollinator specificity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Fig wasp life cycle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Insect olfactory families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OR, IR, Gr, CSP and OBP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Objectives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Approach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Work cited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E3DC0-10C5-4827-AE54-41E1EB3E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131" y="2500329"/>
            <a:ext cx="5948569" cy="4752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520333-CB51-4965-886A-2A5D33864205}"/>
              </a:ext>
            </a:extLst>
          </p:cNvPr>
          <p:cNvSpPr txBox="1"/>
          <p:nvPr/>
        </p:nvSpPr>
        <p:spPr>
          <a:xfrm>
            <a:off x="6383131" y="7253271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F.Petiolaris</a:t>
            </a:r>
            <a:r>
              <a:rPr lang="en-US" sz="1600" i="1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66987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15EB5D-DF32-4376-906B-FC51425F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716721"/>
            <a:ext cx="11658600" cy="749300"/>
          </a:xfrm>
        </p:spPr>
        <p:txBody>
          <a:bodyPr/>
          <a:lstStyle/>
          <a:p>
            <a:r>
              <a:rPr lang="en-US" dirty="0"/>
              <a:t>HOST-pollinator Specificity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ED2F5-D515-4546-9004-F489D2F6C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90" y="1466021"/>
            <a:ext cx="6300419" cy="73191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75C533-0821-4F64-9001-CC604CE0C6C6}"/>
              </a:ext>
            </a:extLst>
          </p:cNvPr>
          <p:cNvSpPr/>
          <p:nvPr/>
        </p:nvSpPr>
        <p:spPr>
          <a:xfrm>
            <a:off x="11238130" y="8508165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Weiblen</a:t>
            </a:r>
            <a:r>
              <a:rPr lang="en-US" sz="1100" dirty="0"/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29870144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ig wasp Life Cyc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Fig wasp Life Cycle</a:t>
            </a:r>
          </a:p>
        </p:txBody>
      </p:sp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BackGround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546" y="1952406"/>
            <a:ext cx="10123407" cy="6212147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65" name="Galil &amp; Eisikowitch, 1968"/>
          <p:cNvSpPr txBox="1"/>
          <p:nvPr/>
        </p:nvSpPr>
        <p:spPr>
          <a:xfrm>
            <a:off x="9878169" y="8259893"/>
            <a:ext cx="178296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Galil &amp; Eisikowitch, 1968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FA749-9BDE-4935-9B16-D0AAF8323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dirty="0"/>
              <a:t>It’s All about the Combination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59D3F6-5CB2-405A-B414-71C6C62C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2ABB3-FB1B-4EEB-9F7E-B6786592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8" y="3697382"/>
            <a:ext cx="5746492" cy="3436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72DA77-66BA-4302-9E04-56FED452211D}"/>
              </a:ext>
            </a:extLst>
          </p:cNvPr>
          <p:cNvSpPr txBox="1"/>
          <p:nvPr/>
        </p:nvSpPr>
        <p:spPr>
          <a:xfrm>
            <a:off x="704510" y="7158024"/>
            <a:ext cx="5250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Common monoterpenes found in plants.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53417B-C7EB-451D-ACCD-71C98414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93" y="2421606"/>
            <a:ext cx="5333343" cy="49103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30B7F6-7451-47D3-BC04-80454032FB93}"/>
              </a:ext>
            </a:extLst>
          </p:cNvPr>
          <p:cNvSpPr txBox="1"/>
          <p:nvPr/>
        </p:nvSpPr>
        <p:spPr>
          <a:xfrm>
            <a:off x="6815947" y="7198273"/>
            <a:ext cx="505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Common </a:t>
            </a:r>
            <a:r>
              <a:rPr lang="en-US" sz="2400" dirty="0" err="1"/>
              <a:t>sesquiterpenes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E1D37-F934-4B36-BFE4-5C4866838CB2}"/>
              </a:ext>
            </a:extLst>
          </p:cNvPr>
          <p:cNvSpPr/>
          <p:nvPr/>
        </p:nvSpPr>
        <p:spPr>
          <a:xfrm>
            <a:off x="9116506" y="8923179"/>
            <a:ext cx="32151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Agger</a:t>
            </a:r>
            <a:r>
              <a:rPr lang="en-US" sz="1000" dirty="0"/>
              <a:t>, Lopez-</a:t>
            </a:r>
            <a:r>
              <a:rPr lang="en-US" sz="1000" dirty="0" err="1"/>
              <a:t>Gallego</a:t>
            </a:r>
            <a:r>
              <a:rPr lang="en-US" sz="1000" dirty="0"/>
              <a:t>, </a:t>
            </a:r>
            <a:r>
              <a:rPr lang="en-US" sz="1000" dirty="0" err="1"/>
              <a:t>Hoye</a:t>
            </a:r>
            <a:r>
              <a:rPr lang="en-US" sz="1000" dirty="0"/>
              <a:t>, &amp; Schmidt-</a:t>
            </a:r>
            <a:r>
              <a:rPr lang="en-US" sz="1000" dirty="0" err="1"/>
              <a:t>Dannert</a:t>
            </a:r>
            <a:r>
              <a:rPr lang="en-US" sz="1000" dirty="0"/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41588935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lfactory Gene Famil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spc="79"/>
            </a:lvl1pPr>
          </a:lstStyle>
          <a:p>
            <a:r>
              <a:t>Olfactory Gene Families</a:t>
            </a:r>
          </a:p>
        </p:txBody>
      </p:sp>
      <p:sp>
        <p:nvSpPr>
          <p:cNvPr id="168" name="5 olfactory gene families in insects…"/>
          <p:cNvSpPr txBox="1">
            <a:spLocks noGrp="1"/>
          </p:cNvSpPr>
          <p:nvPr>
            <p:ph type="body" sz="half" idx="1"/>
          </p:nvPr>
        </p:nvSpPr>
        <p:spPr>
          <a:xfrm>
            <a:off x="431800" y="1562100"/>
            <a:ext cx="11658600" cy="3934346"/>
          </a:xfrm>
          <a:prstGeom prst="rect">
            <a:avLst/>
          </a:prstGeom>
        </p:spPr>
        <p:txBody>
          <a:bodyPr/>
          <a:lstStyle/>
          <a:p>
            <a:pPr marL="312420" indent="-312420" defTabSz="374904">
              <a:spcBef>
                <a:spcPts val="2700"/>
              </a:spcBef>
              <a:defRPr sz="2296" spc="45"/>
            </a:pPr>
            <a:r>
              <a:rPr dirty="0"/>
              <a:t>5 olfactory gene families in insects</a:t>
            </a:r>
          </a:p>
          <a:p>
            <a:pPr marL="624840" lvl="1" indent="-312420" defTabSz="374904">
              <a:spcBef>
                <a:spcPts val="2700"/>
              </a:spcBef>
              <a:defRPr sz="2296" spc="45"/>
            </a:pPr>
            <a:r>
              <a:rPr dirty="0"/>
              <a:t>Odorant receptor (Or)</a:t>
            </a:r>
          </a:p>
          <a:p>
            <a:pPr marL="624840" lvl="1" indent="-312420" defTabSz="374904">
              <a:spcBef>
                <a:spcPts val="2700"/>
              </a:spcBef>
              <a:defRPr sz="2296" spc="45"/>
            </a:pPr>
            <a:r>
              <a:rPr dirty="0"/>
              <a:t>Gustatory receptor (Gr)</a:t>
            </a:r>
          </a:p>
          <a:p>
            <a:pPr marL="624840" lvl="1" indent="-312420" defTabSz="374904">
              <a:spcBef>
                <a:spcPts val="2700"/>
              </a:spcBef>
              <a:defRPr sz="2296" spc="45"/>
            </a:pPr>
            <a:r>
              <a:rPr dirty="0"/>
              <a:t>Ionotropic receptor (</a:t>
            </a:r>
            <a:r>
              <a:rPr dirty="0" err="1"/>
              <a:t>Ir</a:t>
            </a:r>
            <a:r>
              <a:rPr dirty="0"/>
              <a:t>)</a:t>
            </a:r>
          </a:p>
          <a:p>
            <a:pPr marL="624840" lvl="1" indent="-312420" defTabSz="374904">
              <a:spcBef>
                <a:spcPts val="2700"/>
              </a:spcBef>
              <a:defRPr sz="2296" spc="45"/>
            </a:pPr>
            <a:r>
              <a:rPr dirty="0"/>
              <a:t>Chemosensory protein (CSP)</a:t>
            </a:r>
          </a:p>
          <a:p>
            <a:pPr marL="624840" lvl="1" indent="-312420" defTabSz="374904">
              <a:spcBef>
                <a:spcPts val="2700"/>
              </a:spcBef>
              <a:defRPr sz="2296" spc="45"/>
            </a:pPr>
            <a:r>
              <a:rPr dirty="0"/>
              <a:t>Odorant Binding Proteins (OBP)</a:t>
            </a:r>
          </a:p>
        </p:txBody>
      </p:sp>
      <p:sp>
        <p:nvSpPr>
          <p:cNvPr id="170" name="Xiao et al., 2013"/>
          <p:cNvSpPr txBox="1"/>
          <p:nvPr/>
        </p:nvSpPr>
        <p:spPr>
          <a:xfrm>
            <a:off x="11310587" y="9033465"/>
            <a:ext cx="1021113" cy="2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100" dirty="0">
                <a:latin typeface="New times roman"/>
              </a:rPr>
              <a:t>Xiao et al., 2013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B56271-749F-488C-B4D8-599FA878A039}"/>
              </a:ext>
            </a:extLst>
          </p:cNvPr>
          <p:cNvGrpSpPr/>
          <p:nvPr/>
        </p:nvGrpSpPr>
        <p:grpSpPr>
          <a:xfrm>
            <a:off x="1297125" y="5648446"/>
            <a:ext cx="11034575" cy="3233019"/>
            <a:chOff x="1297125" y="5648446"/>
            <a:chExt cx="11034575" cy="3233019"/>
          </a:xfrm>
        </p:grpSpPr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97125" y="5648446"/>
              <a:ext cx="11034575" cy="3233019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C42B90-8F0C-4A3C-A80B-824C40289E46}"/>
                </a:ext>
              </a:extLst>
            </p:cNvPr>
            <p:cNvSpPr/>
            <p:nvPr/>
          </p:nvSpPr>
          <p:spPr>
            <a:xfrm>
              <a:off x="2025570" y="6759615"/>
              <a:ext cx="1076445" cy="194454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all" spc="32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utur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603265-BF39-4CEB-9BEA-0BD389FFDD15}"/>
                </a:ext>
              </a:extLst>
            </p:cNvPr>
            <p:cNvSpPr txBox="1"/>
            <p:nvPr/>
          </p:nvSpPr>
          <p:spPr>
            <a:xfrm>
              <a:off x="2025570" y="6098287"/>
              <a:ext cx="1076445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rPr>
                <a:t>Fig Wasp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C70533-782F-4E99-A76A-B9C27A408A6B}"/>
                </a:ext>
              </a:extLst>
            </p:cNvPr>
            <p:cNvSpPr/>
            <p:nvPr/>
          </p:nvSpPr>
          <p:spPr>
            <a:xfrm>
              <a:off x="3090440" y="6759615"/>
              <a:ext cx="1504709" cy="194454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all" spc="32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utur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FF663F-BDA7-4341-A690-16D44BFD5E84}"/>
                </a:ext>
              </a:extLst>
            </p:cNvPr>
            <p:cNvSpPr txBox="1"/>
            <p:nvPr/>
          </p:nvSpPr>
          <p:spPr>
            <a:xfrm>
              <a:off x="3148313" y="6075496"/>
              <a:ext cx="1446836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rPr>
                <a:t>Wasp </a:t>
              </a:r>
              <a:r>
                <a:rPr lang="en-US" sz="16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Model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sym typeface="Avenir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AA61FF-22EA-45E7-B4B3-5435B17723A9}"/>
                </a:ext>
              </a:extLst>
            </p:cNvPr>
            <p:cNvSpPr/>
            <p:nvPr/>
          </p:nvSpPr>
          <p:spPr>
            <a:xfrm>
              <a:off x="4595149" y="6759614"/>
              <a:ext cx="1331089" cy="194454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all" spc="32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utura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C00F97-3DEE-412F-8668-DBFA4313F5EC}"/>
                </a:ext>
              </a:extLst>
            </p:cNvPr>
            <p:cNvSpPr/>
            <p:nvPr/>
          </p:nvSpPr>
          <p:spPr>
            <a:xfrm>
              <a:off x="5928168" y="6759614"/>
              <a:ext cx="1062942" cy="194454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all" spc="32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utur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97054C-843A-467F-87B7-99E45DDE760D}"/>
                </a:ext>
              </a:extLst>
            </p:cNvPr>
            <p:cNvSpPr txBox="1"/>
            <p:nvPr/>
          </p:nvSpPr>
          <p:spPr>
            <a:xfrm>
              <a:off x="4479402" y="6075496"/>
              <a:ext cx="1446836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Bee</a:t>
              </a: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rPr>
                <a:t> </a:t>
              </a:r>
              <a:r>
                <a:rPr lang="en-US" sz="16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Model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sym typeface="Avenir Medium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B4F710-3955-46C8-86A4-284AA310CA21}"/>
                </a:ext>
              </a:extLst>
            </p:cNvPr>
            <p:cNvSpPr txBox="1"/>
            <p:nvPr/>
          </p:nvSpPr>
          <p:spPr>
            <a:xfrm>
              <a:off x="5736221" y="6075496"/>
              <a:ext cx="1446836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Ant</a:t>
              </a: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uFillTx/>
                  <a:latin typeface="Avenir Medium"/>
                  <a:ea typeface="Avenir Medium"/>
                  <a:cs typeface="Avenir Medium"/>
                  <a:sym typeface="Avenir Medium"/>
                </a:rPr>
                <a:t> </a:t>
              </a:r>
              <a:r>
                <a:rPr lang="en-US" sz="16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Model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sym typeface="Avenir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8740F8-1A91-494E-8523-2116849372DD}"/>
                </a:ext>
              </a:extLst>
            </p:cNvPr>
            <p:cNvSpPr txBox="1"/>
            <p:nvPr/>
          </p:nvSpPr>
          <p:spPr>
            <a:xfrm>
              <a:off x="10789856" y="6075495"/>
              <a:ext cx="1446836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7030A0"/>
                  </a:solidFill>
                </a:rPr>
                <a:t>Human Louse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Avenir Medium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151268-E9FE-4980-BAEE-84A90A450FED}"/>
                </a:ext>
              </a:extLst>
            </p:cNvPr>
            <p:cNvSpPr/>
            <p:nvPr/>
          </p:nvSpPr>
          <p:spPr>
            <a:xfrm>
              <a:off x="10905603" y="6794337"/>
              <a:ext cx="1331089" cy="1944547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all" spc="32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utura"/>
              </a:endParaRP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D126C4-C4D6-432D-9ECB-DFF71B61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73" y="717550"/>
            <a:ext cx="11658600" cy="749300"/>
          </a:xfrm>
        </p:spPr>
        <p:txBody>
          <a:bodyPr>
            <a:normAutofit fontScale="90000"/>
          </a:bodyPr>
          <a:lstStyle/>
          <a:p>
            <a:r>
              <a:rPr lang="en-US" sz="4900" dirty="0" err="1"/>
              <a:t>OverVIew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8F630-1458-43BF-BDF9-96523184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59" y="1904097"/>
            <a:ext cx="9294882" cy="4858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9867A-FDA7-4808-B0B5-F9FCFC117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438" y="6951395"/>
            <a:ext cx="6173924" cy="1796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96B61-1ED5-460E-A5C6-01324133FFDB}"/>
              </a:ext>
            </a:extLst>
          </p:cNvPr>
          <p:cNvSpPr txBox="1"/>
          <p:nvPr/>
        </p:nvSpPr>
        <p:spPr>
          <a:xfrm>
            <a:off x="10869335" y="8900115"/>
            <a:ext cx="1462365" cy="271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r>
              <a:rPr lang="en-US" sz="1100" dirty="0" err="1"/>
              <a:t>Montagné</a:t>
            </a:r>
            <a:r>
              <a:rPr lang="en-US" sz="1100" dirty="0"/>
              <a:t> et al, 2015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2972C-063F-4FBD-8323-9E69EC7F5762}"/>
              </a:ext>
            </a:extLst>
          </p:cNvPr>
          <p:cNvSpPr txBox="1"/>
          <p:nvPr/>
        </p:nvSpPr>
        <p:spPr>
          <a:xfrm>
            <a:off x="9141201" y="4558764"/>
            <a:ext cx="219577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rgbClr val="FF0000"/>
                </a:solidFill>
              </a:rPr>
              <a:t>Intracellular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Avenir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A1E70-78CC-4569-BDDE-00199F573B0D}"/>
              </a:ext>
            </a:extLst>
          </p:cNvPr>
          <p:cNvSpPr txBox="1"/>
          <p:nvPr/>
        </p:nvSpPr>
        <p:spPr>
          <a:xfrm>
            <a:off x="9118708" y="3466871"/>
            <a:ext cx="219577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rgbClr val="FF0000"/>
                </a:solidFill>
              </a:rPr>
              <a:t>Extracellular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471655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F8A415-FFFD-4A7C-B3F7-5A1A43D31F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F94EB0-17D0-4D69-80AE-BAA9B43F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5CEE3-99E9-4D14-80FC-122A4A05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15" y="2055484"/>
            <a:ext cx="11354585" cy="6275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D52A3-A8ED-4ACC-8FDF-C5D66449C7B8}"/>
              </a:ext>
            </a:extLst>
          </p:cNvPr>
          <p:cNvSpPr txBox="1"/>
          <p:nvPr/>
        </p:nvSpPr>
        <p:spPr>
          <a:xfrm>
            <a:off x="9068598" y="8529822"/>
            <a:ext cx="3048000" cy="272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3" dirty="0"/>
              <a:t>(</a:t>
            </a:r>
            <a:r>
              <a:rPr lang="en-US" sz="1173" dirty="0" err="1"/>
              <a:t>Butterwick</a:t>
            </a:r>
            <a:r>
              <a:rPr lang="en-US" sz="1173" dirty="0"/>
              <a:t> et al., 2018)</a:t>
            </a:r>
          </a:p>
        </p:txBody>
      </p:sp>
    </p:spTree>
    <p:extLst>
      <p:ext uri="{BB962C8B-B14F-4D97-AF65-F5344CB8AC3E}">
        <p14:creationId xmlns:p14="http://schemas.microsoft.com/office/powerpoint/2010/main" val="28701791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C13D51-7F82-4A42-A50C-907A52CAF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16617A-C645-4919-B4D7-6531B1B6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5DE2C-43A6-42C3-BA67-C7B30A0F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29" y="947958"/>
            <a:ext cx="7450271" cy="698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DEB484-4BA3-4BD4-9ADC-A5CA701A4031}"/>
              </a:ext>
            </a:extLst>
          </p:cNvPr>
          <p:cNvSpPr txBox="1"/>
          <p:nvPr/>
        </p:nvSpPr>
        <p:spPr>
          <a:xfrm>
            <a:off x="7383234" y="8026724"/>
            <a:ext cx="3541188" cy="272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3" dirty="0"/>
              <a:t>(</a:t>
            </a:r>
            <a:r>
              <a:rPr lang="en-US" sz="1173" dirty="0" err="1"/>
              <a:t>Butterwick</a:t>
            </a:r>
            <a:r>
              <a:rPr lang="en-US" sz="1173" dirty="0"/>
              <a:t> et al., 2018)</a:t>
            </a:r>
          </a:p>
        </p:txBody>
      </p:sp>
    </p:spTree>
    <p:extLst>
      <p:ext uri="{BB962C8B-B14F-4D97-AF65-F5344CB8AC3E}">
        <p14:creationId xmlns:p14="http://schemas.microsoft.com/office/powerpoint/2010/main" val="256862233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4503</TotalTime>
  <Words>1652</Words>
  <Application>Microsoft Office PowerPoint</Application>
  <PresentationFormat>Custom</PresentationFormat>
  <Paragraphs>125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Avenir Book Oblique</vt:lpstr>
      <vt:lpstr>Avenir Medium</vt:lpstr>
      <vt:lpstr>Baskerville SemiBold</vt:lpstr>
      <vt:lpstr>Calibri</vt:lpstr>
      <vt:lpstr>Futura</vt:lpstr>
      <vt:lpstr>Helvetica</vt:lpstr>
      <vt:lpstr>Helvetica Neue</vt:lpstr>
      <vt:lpstr>New times roman</vt:lpstr>
      <vt:lpstr>Times New Roman</vt:lpstr>
      <vt:lpstr>Wingdings</vt:lpstr>
      <vt:lpstr>New_Template8</vt:lpstr>
      <vt:lpstr>Fig Wasp Olfactory gene FaMily OR Evolution   Devin Molnau</vt:lpstr>
      <vt:lpstr>outlINE</vt:lpstr>
      <vt:lpstr>HOST-pollinator Specificity</vt:lpstr>
      <vt:lpstr>BackGround</vt:lpstr>
      <vt:lpstr>Volatiles</vt:lpstr>
      <vt:lpstr>Olfactory Gene Families</vt:lpstr>
      <vt:lpstr>OverVIew</vt:lpstr>
      <vt:lpstr>PowerPoint Presentation</vt:lpstr>
      <vt:lpstr>PowerPoint Presentation</vt:lpstr>
      <vt:lpstr>Approach</vt:lpstr>
      <vt:lpstr>PowerPoint Presentation</vt:lpstr>
      <vt:lpstr>PowerPoint Presentation</vt:lpstr>
      <vt:lpstr>PowerPoint Presentation</vt:lpstr>
      <vt:lpstr>Finding OR Genes</vt:lpstr>
      <vt:lpstr>Finding the OR Genes</vt:lpstr>
      <vt:lpstr>PowerPoint Presentation</vt:lpstr>
      <vt:lpstr>Issues</vt:lpstr>
      <vt:lpstr>FutURE Work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 Wasp Olfactory gene Evolution  Devin Molnau</dc:title>
  <dc:creator>Devin Molnau</dc:creator>
  <cp:lastModifiedBy>Devin Molnau</cp:lastModifiedBy>
  <cp:revision>114</cp:revision>
  <dcterms:modified xsi:type="dcterms:W3CDTF">2019-05-07T13:04:31Z</dcterms:modified>
</cp:coreProperties>
</file>